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71" r:id="rId11"/>
    <p:sldId id="268" r:id="rId12"/>
    <p:sldId id="266" r:id="rId13"/>
    <p:sldId id="267" r:id="rId14"/>
    <p:sldId id="270" r:id="rId15"/>
    <p:sldId id="272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509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504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312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882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5119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775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75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756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743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382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758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610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345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715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881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716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096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F45C13E-2CF9-42E8-98A6-67B5C4ADB97E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4BCF08E-A82A-4E8A-84AA-69C24B197C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442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04237" cy="860282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916" y="1149291"/>
            <a:ext cx="7686867" cy="3003259"/>
          </a:xfrm>
        </p:spPr>
        <p:txBody>
          <a:bodyPr/>
          <a:lstStyle/>
          <a:p>
            <a:pPr algn="ctr"/>
            <a:r>
              <a:rPr lang="hr-HR" dirty="0" smtClean="0"/>
              <a:t> </a:t>
            </a:r>
            <a:br>
              <a:rPr lang="hr-HR" dirty="0" smtClean="0"/>
            </a:br>
            <a:r>
              <a:rPr lang="hr-HR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ODGOVORNO UPRAVLJANJE BAŠTINOM GRADA 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3"/>
          </p:nvPr>
        </p:nvSpPr>
        <p:spPr>
          <a:xfrm>
            <a:off x="1945944" y="799071"/>
            <a:ext cx="2634293" cy="3929448"/>
          </a:xfrm>
        </p:spPr>
        <p:txBody>
          <a:bodyPr>
            <a:noAutofit/>
          </a:bodyPr>
          <a:lstStyle/>
          <a:p>
            <a:pPr algn="ctr"/>
            <a:endParaRPr lang="hr-HR" sz="2400" dirty="0" smtClean="0">
              <a:solidFill>
                <a:schemeClr val="bg1"/>
              </a:solidFill>
            </a:endParaRPr>
          </a:p>
          <a:p>
            <a:pPr algn="ctr"/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1154954" y="5906278"/>
            <a:ext cx="8825659" cy="1138333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Grad Dubrovnik, 18. studenog 2014. </a:t>
            </a:r>
            <a:endParaRPr lang="hr-H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247">
            <a:off x="6443383" y="541787"/>
            <a:ext cx="2380089" cy="1770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 kupuje Žičaru!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039758"/>
            <a:ext cx="8761413" cy="2980041"/>
          </a:xfrm>
        </p:spPr>
        <p:txBody>
          <a:bodyPr/>
          <a:lstStyle/>
          <a:p>
            <a:r>
              <a:rPr lang="hr-HR" dirty="0" smtClean="0"/>
              <a:t>Ponuda </a:t>
            </a:r>
            <a:r>
              <a:rPr lang="hr-HR" dirty="0"/>
              <a:t>temeljem procjene sudskog vještaka i iskustava za preuzimanje trgovačkih društava u Hrvatskoj i svijetu </a:t>
            </a:r>
          </a:p>
          <a:p>
            <a:r>
              <a:rPr lang="hr-HR" dirty="0"/>
              <a:t>Plaćanje kompletne investicije </a:t>
            </a:r>
          </a:p>
          <a:p>
            <a:r>
              <a:rPr lang="hr-HR" dirty="0"/>
              <a:t>Do 8 EBIT-a, godišnja dobit prije oporezivanja </a:t>
            </a:r>
          </a:p>
          <a:p>
            <a:r>
              <a:rPr lang="hr-HR" dirty="0"/>
              <a:t>EBIT uključuje prethodno </a:t>
            </a:r>
            <a:r>
              <a:rPr lang="hr-HR" dirty="0" smtClean="0"/>
              <a:t>plaćenu </a:t>
            </a:r>
            <a:r>
              <a:rPr lang="hr-HR" dirty="0"/>
              <a:t>koncesiju Gradu Dubrovniku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969" y="5457009"/>
            <a:ext cx="936104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6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Upravljanje gradskim zidinama 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5846" y="1519881"/>
            <a:ext cx="6985710" cy="46607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170" y="5391107"/>
            <a:ext cx="936104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68" y="2248930"/>
            <a:ext cx="44978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Cijena ulaznica za zidine 2011. i 2012. godine iznosila je 70 kuna, 2013. godine 90 kuna, a 2014. godine 100 kuna.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/>
              <a:t>Raste broj posjetitelja, u </a:t>
            </a:r>
            <a:r>
              <a:rPr lang="hr-HR" dirty="0"/>
              <a:t>2014. očekuje oko 910.000 posjetitelja.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/>
              <a:t>Raste bruto </a:t>
            </a:r>
            <a:r>
              <a:rPr lang="hr-HR" dirty="0"/>
              <a:t>prihod od prodaje ulaznica za zidine </a:t>
            </a: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/>
              <a:t>U </a:t>
            </a:r>
            <a:r>
              <a:rPr lang="hr-HR" dirty="0"/>
              <a:t>2014. godini očekuje se prihod od oko 78  milijuna kuna.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72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692" y="700216"/>
            <a:ext cx="9199675" cy="976184"/>
          </a:xfrm>
        </p:spPr>
        <p:txBody>
          <a:bodyPr/>
          <a:lstStyle/>
          <a:p>
            <a:r>
              <a:rPr lang="hr-HR" dirty="0" smtClean="0"/>
              <a:t>DPDS negira zakon ponude i potražnje…</a:t>
            </a:r>
            <a:endParaRPr lang="hr-HR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3" y="1676400"/>
            <a:ext cx="5656027" cy="3424881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17" y="2061936"/>
            <a:ext cx="5705536" cy="33703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585" y="5432296"/>
            <a:ext cx="936104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…što rezultira štetom u proračun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46638"/>
            <a:ext cx="8761413" cy="3573162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Prihodi Grada od ulaznica od 2010. (50 % Grad – 50 % DPDS):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r-HR" dirty="0"/>
              <a:t>26.668.192,00 </a:t>
            </a:r>
            <a:r>
              <a:rPr lang="hr-HR" dirty="0" smtClean="0"/>
              <a:t>(2014.)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r-HR" dirty="0"/>
              <a:t>25.924.158,68 (</a:t>
            </a:r>
            <a:r>
              <a:rPr lang="hr-HR" dirty="0" smtClean="0"/>
              <a:t>2013.)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r-HR" dirty="0"/>
              <a:t>19.272.106,68 (</a:t>
            </a:r>
            <a:r>
              <a:rPr lang="hr-HR" dirty="0" smtClean="0"/>
              <a:t>2012.)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r-HR" dirty="0"/>
              <a:t>18.301.325,64 (</a:t>
            </a:r>
            <a:r>
              <a:rPr lang="hr-HR" dirty="0" smtClean="0"/>
              <a:t>2011.)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r-HR" dirty="0"/>
              <a:t>18.780.572,81 </a:t>
            </a:r>
            <a:r>
              <a:rPr lang="hr-HR" dirty="0" smtClean="0"/>
              <a:t>(2010.)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r-HR" b="1" dirty="0" smtClean="0"/>
              <a:t>Ukupno: </a:t>
            </a:r>
            <a:r>
              <a:rPr lang="hr-HR" dirty="0" smtClean="0"/>
              <a:t>108.946.355,81 kn</a:t>
            </a:r>
          </a:p>
          <a:p>
            <a:r>
              <a:rPr lang="hr-HR" dirty="0"/>
              <a:t>Zbog odbijanja prijedloga Grada Dubrovnika o povećanju cijena ulaznica čime direktno oštećuje gradski i državni proračun </a:t>
            </a:r>
          </a:p>
          <a:p>
            <a:r>
              <a:rPr lang="hr-HR" dirty="0"/>
              <a:t>Manje sredstava znači i manje za obnovu spomeničke baštine. </a:t>
            </a:r>
          </a:p>
          <a:p>
            <a:r>
              <a:rPr lang="hr-HR" dirty="0"/>
              <a:t>Na računu DPDS-a 35 milijuna kuna </a:t>
            </a:r>
            <a:r>
              <a:rPr lang="hr-HR" dirty="0" smtClean="0"/>
              <a:t>?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067" y="5465247"/>
            <a:ext cx="936104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7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Prijedlog radnoj skupini za pregovore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/>
              <a:t>Grad </a:t>
            </a:r>
            <a:r>
              <a:rPr lang="hr-HR" dirty="0" smtClean="0"/>
              <a:t>Dubrovnik odlučuje o visini cijena </a:t>
            </a:r>
            <a:r>
              <a:rPr lang="hr-HR" dirty="0"/>
              <a:t>ulaznica, </a:t>
            </a:r>
            <a:r>
              <a:rPr lang="hr-HR" dirty="0" smtClean="0"/>
              <a:t>definira radno vrijeme </a:t>
            </a:r>
            <a:r>
              <a:rPr lang="hr-HR" dirty="0"/>
              <a:t>i </a:t>
            </a:r>
            <a:r>
              <a:rPr lang="hr-HR" dirty="0" smtClean="0"/>
              <a:t>preuzima sve obveze prema zaposlenicima </a:t>
            </a:r>
          </a:p>
          <a:p>
            <a:r>
              <a:rPr lang="hr-HR" dirty="0" smtClean="0"/>
              <a:t>Od svake prodane karte (uključujući DU </a:t>
            </a:r>
            <a:r>
              <a:rPr lang="hr-HR" dirty="0" err="1" smtClean="0"/>
              <a:t>Card</a:t>
            </a:r>
            <a:r>
              <a:rPr lang="hr-HR" dirty="0" smtClean="0"/>
              <a:t>) odrediti postotak DPDS-u za vlastitu djelatnost, godišnje cca 20 milijuna kuna</a:t>
            </a:r>
          </a:p>
          <a:p>
            <a:r>
              <a:rPr lang="hr-HR" dirty="0" smtClean="0"/>
              <a:t>Društvo i dalje skrbi o zidinama i obnavlja ih sukladno prioritetima </a:t>
            </a:r>
          </a:p>
          <a:p>
            <a:r>
              <a:rPr lang="hr-HR" dirty="0" smtClean="0"/>
              <a:t>Samostalno odlučuje o mogućoj komercijalizaciji svake pojedinačne lokacije čuvajući autentičnost istih </a:t>
            </a:r>
            <a:endParaRPr lang="hr-HR" dirty="0"/>
          </a:p>
          <a:p>
            <a:r>
              <a:rPr lang="hr-HR" dirty="0" smtClean="0"/>
              <a:t>Zadržava financijsku samostalnost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061" y="5448772"/>
            <a:ext cx="936104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7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35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r-HR" sz="3500" dirty="0" smtClean="0">
                <a:solidFill>
                  <a:schemeClr val="tx1"/>
                </a:solidFill>
              </a:rPr>
              <a:t>Hvala </a:t>
            </a:r>
            <a:r>
              <a:rPr lang="hr-HR" sz="3500" dirty="0">
                <a:solidFill>
                  <a:schemeClr val="tx1"/>
                </a:solidFill>
              </a:rPr>
              <a:t>na pozornosti! </a:t>
            </a:r>
            <a:endParaRPr lang="hr-HR" sz="35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hr-HR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r-HR" sz="2400" dirty="0" smtClean="0">
                <a:solidFill>
                  <a:schemeClr val="tx1"/>
                </a:solidFill>
              </a:rPr>
              <a:t>www.dubrovnik.hr</a:t>
            </a:r>
            <a:endParaRPr lang="hr-HR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732" y="5370512"/>
            <a:ext cx="936104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4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3435" y="1676400"/>
            <a:ext cx="7646907" cy="509475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016" y="930876"/>
            <a:ext cx="8911351" cy="745524"/>
          </a:xfrm>
        </p:spPr>
        <p:txBody>
          <a:bodyPr/>
          <a:lstStyle/>
          <a:p>
            <a:r>
              <a:rPr lang="hr-HR" dirty="0" smtClean="0"/>
              <a:t>           Javna garaža na Ilijinoj glavici  </a:t>
            </a:r>
            <a:endParaRPr lang="hr-H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124" y="5472578"/>
            <a:ext cx="936104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tripartitnog sporazuma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303372"/>
            <a:ext cx="8761413" cy="2716427"/>
          </a:xfrm>
        </p:spPr>
        <p:txBody>
          <a:bodyPr/>
          <a:lstStyle/>
          <a:p>
            <a:r>
              <a:rPr lang="hr-HR" dirty="0" smtClean="0"/>
              <a:t>Tripartitni sporazum rješava višegodišnju financijsku dubiozu </a:t>
            </a:r>
          </a:p>
          <a:p>
            <a:r>
              <a:rPr lang="hr-HR" dirty="0" smtClean="0"/>
              <a:t>Uplatom maksimalno </a:t>
            </a:r>
            <a:r>
              <a:rPr lang="hr-HR" dirty="0" smtClean="0"/>
              <a:t>do 40 </a:t>
            </a:r>
            <a:r>
              <a:rPr lang="hr-HR" dirty="0" smtClean="0"/>
              <a:t>milijuna kuna, umjesto 261 milijuna, prestaju sve obveze Grada prema PBZ-u i </a:t>
            </a:r>
            <a:r>
              <a:rPr lang="hr-HR" dirty="0" err="1" smtClean="0"/>
              <a:t>Midia</a:t>
            </a:r>
            <a:r>
              <a:rPr lang="hr-HR" dirty="0" smtClean="0"/>
              <a:t> grupi </a:t>
            </a:r>
          </a:p>
          <a:p>
            <a:r>
              <a:rPr lang="hr-HR" dirty="0" smtClean="0"/>
              <a:t>Sporazum garantira pokrivanje </a:t>
            </a:r>
            <a:r>
              <a:rPr lang="hr-HR" dirty="0"/>
              <a:t>svih dugovanja prema Gradu Dubrovniku i tvrtki </a:t>
            </a:r>
            <a:r>
              <a:rPr lang="hr-HR" dirty="0" err="1"/>
              <a:t>Sanitat</a:t>
            </a:r>
            <a:r>
              <a:rPr lang="hr-HR" dirty="0"/>
              <a:t> </a:t>
            </a:r>
            <a:r>
              <a:rPr lang="hr-HR" dirty="0" smtClean="0"/>
              <a:t>(oko 8,2 </a:t>
            </a:r>
            <a:r>
              <a:rPr lang="hr-HR" dirty="0"/>
              <a:t>milijuna </a:t>
            </a:r>
            <a:r>
              <a:rPr lang="hr-HR" dirty="0" smtClean="0"/>
              <a:t>kuna)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737" y="5370511"/>
            <a:ext cx="936104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1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Koliko Grad zapravo plaća i što dobiva?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Trgovački centar na 5400 m2</a:t>
            </a:r>
          </a:p>
          <a:p>
            <a:r>
              <a:rPr lang="hr-HR" dirty="0" smtClean="0"/>
              <a:t>100 radnih mjesta za Dubrovčane </a:t>
            </a:r>
          </a:p>
          <a:p>
            <a:r>
              <a:rPr lang="hr-HR" dirty="0" smtClean="0"/>
              <a:t>Vraćanje 40 milijuna kuna kroz </a:t>
            </a:r>
            <a:r>
              <a:rPr lang="hr-HR" dirty="0"/>
              <a:t>gradnju trgovačkog centra (naknada za pravo građenja, komunalni doprinosi, naknada za nedostajuće parkirno </a:t>
            </a:r>
            <a:r>
              <a:rPr lang="hr-HR" dirty="0" smtClean="0"/>
              <a:t>mjesto…)</a:t>
            </a:r>
          </a:p>
          <a:p>
            <a:r>
              <a:rPr lang="hr-HR" dirty="0" smtClean="0"/>
              <a:t>Grad vlasnik garaže i trgovačkog centra nakon isteka koncesije 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793" y="5289646"/>
            <a:ext cx="936104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7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55" y="1511558"/>
            <a:ext cx="7632612" cy="508840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Zaustavljanje turističkih autobusa – Pile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543" y="5391107"/>
            <a:ext cx="936104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6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8761413" cy="847929"/>
          </a:xfrm>
        </p:spPr>
        <p:txBody>
          <a:bodyPr/>
          <a:lstStyle/>
          <a:p>
            <a:r>
              <a:rPr lang="hr-HR" dirty="0" smtClean="0"/>
              <a:t>Broj autobusa po godinama s naplaćenim prihodom (bez PDV-a) 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649718"/>
              </p:ext>
            </p:extLst>
          </p:nvPr>
        </p:nvGraphicFramePr>
        <p:xfrm>
          <a:off x="1866122" y="2565916"/>
          <a:ext cx="7986333" cy="3217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1153"/>
                <a:gridCol w="2005861"/>
                <a:gridCol w="2074517"/>
                <a:gridCol w="2494802"/>
              </a:tblGrid>
              <a:tr h="625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Godina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Broj autobusa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Prihod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Za proračun Grada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2010.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16.659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3.041.074,88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3.040.548,00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2011.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18.116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3.600.148,00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3.489.847,18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2012.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15.574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3.794.374,75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3.336.358,50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2013.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18.454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10.667.720,00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4.624.014,00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7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2014.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20.564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11.714.880,00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5.412.872,00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04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 smtClean="0">
                          <a:effectLst/>
                        </a:rPr>
                        <a:t>Ukupno (kuna):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89.367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32.818.197,63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19.903.639,68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256" y="5440534"/>
            <a:ext cx="936104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Dugovanje agencija (31.10.2014.)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Ukupni dug </a:t>
            </a:r>
            <a:r>
              <a:rPr lang="hr-HR" dirty="0"/>
              <a:t>(2013. + 2014.) = 14.753.350,00 kuna</a:t>
            </a:r>
          </a:p>
          <a:p>
            <a:r>
              <a:rPr lang="hr-HR" dirty="0"/>
              <a:t>Od toga </a:t>
            </a:r>
            <a:r>
              <a:rPr lang="hr-HR" b="1" dirty="0"/>
              <a:t>tuženo</a:t>
            </a:r>
            <a:r>
              <a:rPr lang="hr-HR" dirty="0"/>
              <a:t> (u 2013.) = 6.207.840,00 </a:t>
            </a:r>
            <a:r>
              <a:rPr lang="hr-HR" dirty="0" smtClean="0"/>
              <a:t>kuna, ostatak u pripremi </a:t>
            </a:r>
          </a:p>
          <a:p>
            <a:r>
              <a:rPr lang="hr-HR" dirty="0" smtClean="0"/>
              <a:t>Na najvećih 5 dužnika otpada 90 % ukupnih dugovanja </a:t>
            </a:r>
            <a:endParaRPr lang="hr-HR" dirty="0"/>
          </a:p>
          <a:p>
            <a:r>
              <a:rPr lang="hr-HR" b="1" dirty="0" smtClean="0"/>
              <a:t>TOP 5 dužnika: </a:t>
            </a:r>
            <a:r>
              <a:rPr lang="hr-HR" dirty="0" smtClean="0"/>
              <a:t>Atlas </a:t>
            </a:r>
            <a:r>
              <a:rPr lang="hr-HR" dirty="0"/>
              <a:t>d.d. </a:t>
            </a:r>
            <a:r>
              <a:rPr lang="hr-HR" dirty="0" smtClean="0"/>
              <a:t>Dubrovnik (4.540.550,00 kn), </a:t>
            </a:r>
            <a:r>
              <a:rPr lang="hr-HR" dirty="0"/>
              <a:t>Elite </a:t>
            </a:r>
            <a:r>
              <a:rPr lang="hr-HR" dirty="0" err="1"/>
              <a:t>Travel</a:t>
            </a:r>
            <a:r>
              <a:rPr lang="hr-HR" dirty="0"/>
              <a:t> d.o.o</a:t>
            </a:r>
            <a:r>
              <a:rPr lang="hr-HR" dirty="0" smtClean="0"/>
              <a:t>. (3.267.190,00 kn), </a:t>
            </a:r>
            <a:r>
              <a:rPr lang="hr-HR" dirty="0"/>
              <a:t>MSC </a:t>
            </a:r>
            <a:r>
              <a:rPr lang="hr-HR" dirty="0" smtClean="0"/>
              <a:t>Krstarenja </a:t>
            </a:r>
            <a:r>
              <a:rPr lang="hr-HR" dirty="0"/>
              <a:t>d.o.o</a:t>
            </a:r>
            <a:r>
              <a:rPr lang="hr-HR" dirty="0" smtClean="0"/>
              <a:t>. (2.984.600,00 kn), </a:t>
            </a:r>
            <a:r>
              <a:rPr lang="hr-HR" dirty="0" err="1"/>
              <a:t>Applicon</a:t>
            </a:r>
            <a:r>
              <a:rPr lang="hr-HR" dirty="0"/>
              <a:t> </a:t>
            </a:r>
            <a:r>
              <a:rPr lang="hr-HR" dirty="0" err="1"/>
              <a:t>Tours</a:t>
            </a:r>
            <a:r>
              <a:rPr lang="hr-HR" dirty="0"/>
              <a:t> d.o.o. </a:t>
            </a:r>
            <a:r>
              <a:rPr lang="hr-HR" dirty="0" smtClean="0"/>
              <a:t>Dubrovnik (1.287.780,00 kn) </a:t>
            </a:r>
            <a:r>
              <a:rPr lang="hr-HR" dirty="0"/>
              <a:t>i </a:t>
            </a:r>
            <a:r>
              <a:rPr lang="hr-HR" dirty="0" err="1"/>
              <a:t>Gulliver</a:t>
            </a:r>
            <a:r>
              <a:rPr lang="hr-HR" dirty="0"/>
              <a:t> </a:t>
            </a:r>
            <a:r>
              <a:rPr lang="hr-HR" dirty="0" err="1"/>
              <a:t>Travel</a:t>
            </a:r>
            <a:r>
              <a:rPr lang="hr-HR" dirty="0"/>
              <a:t> d.o.o</a:t>
            </a:r>
            <a:r>
              <a:rPr lang="hr-HR" dirty="0" smtClean="0"/>
              <a:t>. (1.189.300,00 kn)</a:t>
            </a:r>
          </a:p>
          <a:p>
            <a:r>
              <a:rPr lang="hr-HR" dirty="0"/>
              <a:t>Svim agencijama omogućeno normalno poslovanje bez obzira na dug </a:t>
            </a:r>
            <a:endParaRPr lang="hr-HR" dirty="0" smtClean="0"/>
          </a:p>
          <a:p>
            <a:r>
              <a:rPr lang="hr-HR" b="1" dirty="0" smtClean="0"/>
              <a:t>U 2015. planirano </a:t>
            </a:r>
            <a:r>
              <a:rPr lang="hr-HR" dirty="0" smtClean="0"/>
              <a:t>21.000 zaustavljanja i prihod od 12 milijuna kuna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542" y="5370512"/>
            <a:ext cx="936104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4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38">
            <a:off x="8907004" y="2347150"/>
            <a:ext cx="2563252" cy="3593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5363">
            <a:off x="668092" y="1890808"/>
            <a:ext cx="2370841" cy="3274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Koncesijska naknada za žičaru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3513" y="1563471"/>
            <a:ext cx="7859654" cy="524232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348" y="5391107"/>
            <a:ext cx="936104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5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077">
            <a:off x="903226" y="1868542"/>
            <a:ext cx="2429498" cy="3371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690">
            <a:off x="8552015" y="1542599"/>
            <a:ext cx="2728703" cy="3768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Korištenje </a:t>
            </a:r>
            <a:r>
              <a:rPr lang="hr-HR" i="1" dirty="0" err="1" smtClean="0"/>
              <a:t>brenda</a:t>
            </a:r>
            <a:r>
              <a:rPr lang="hr-HR" dirty="0"/>
              <a:t> </a:t>
            </a:r>
            <a:r>
              <a:rPr lang="hr-HR" dirty="0" smtClean="0"/>
              <a:t>Dubrovnika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r-HR" b="1" dirty="0" smtClean="0"/>
          </a:p>
          <a:p>
            <a:pPr marL="0" indent="0" algn="ctr">
              <a:buNone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Izgradnja žičare = 40 milijuna kuna </a:t>
            </a:r>
          </a:p>
          <a:p>
            <a:pPr marL="0" indent="0" algn="ctr">
              <a:buNone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Prihod 2010. – 2014. = cca 92 milijuna kuna </a:t>
            </a:r>
          </a:p>
          <a:p>
            <a:pPr marL="0" indent="0" algn="ctr">
              <a:buNone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Koncesijski prihod Grada Dubrovnika = 0 kuna</a:t>
            </a:r>
          </a:p>
          <a:p>
            <a:pPr marL="0" indent="0">
              <a:buNone/>
            </a:pPr>
            <a:endParaRPr lang="hr-HR" b="1" dirty="0" smtClean="0"/>
          </a:p>
          <a:p>
            <a:r>
              <a:rPr lang="hr-HR" dirty="0" smtClean="0"/>
              <a:t>U </a:t>
            </a:r>
            <a:r>
              <a:rPr lang="hr-HR" dirty="0"/>
              <a:t>2014. godini 400.000 </a:t>
            </a:r>
            <a:r>
              <a:rPr lang="hr-HR" dirty="0" smtClean="0"/>
              <a:t>posjetitelja - u </a:t>
            </a:r>
            <a:r>
              <a:rPr lang="hr-HR" dirty="0"/>
              <a:t>Dubrovnik došli radi žičare</a:t>
            </a:r>
            <a:r>
              <a:rPr lang="hr-HR" dirty="0" smtClean="0"/>
              <a:t>?</a:t>
            </a:r>
          </a:p>
          <a:p>
            <a:r>
              <a:rPr lang="hr-HR" dirty="0" smtClean="0"/>
              <a:t>Profitabilno društvo besplatno koristi profilirani </a:t>
            </a:r>
            <a:r>
              <a:rPr lang="hr-HR" dirty="0" err="1" smtClean="0"/>
              <a:t>brend</a:t>
            </a:r>
            <a:r>
              <a:rPr lang="hr-HR" dirty="0" smtClean="0"/>
              <a:t> Grada Dubrovnika </a:t>
            </a:r>
          </a:p>
          <a:p>
            <a:r>
              <a:rPr lang="hr-HR" b="1" dirty="0"/>
              <a:t>Što tražimo? </a:t>
            </a:r>
            <a:r>
              <a:rPr lang="hr-HR" dirty="0"/>
              <a:t> Poštivanje zakonskih odredbi i korektnu koncesijsku naknadu. </a:t>
            </a:r>
          </a:p>
          <a:p>
            <a:r>
              <a:rPr lang="hr-HR" dirty="0"/>
              <a:t>Prijedlog sudskog vještaka i povjerenstva je 24 % od cijene neto karte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13" y="5457009"/>
            <a:ext cx="936104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2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6">
      <a:dk1>
        <a:sysClr val="windowText" lastClr="000000"/>
      </a:dk1>
      <a:lt1>
        <a:sysClr val="window" lastClr="FFFFFF"/>
      </a:lt1>
      <a:dk2>
        <a:srgbClr val="C00000"/>
      </a:dk2>
      <a:lt2>
        <a:srgbClr val="FFFFFF"/>
      </a:lt2>
      <a:accent1>
        <a:srgbClr val="005390"/>
      </a:accent1>
      <a:accent2>
        <a:srgbClr val="FFFF0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307</TotalTime>
  <Words>588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  ODGOVORNO UPRAVLJANJE BAŠTINOM GRADA  </vt:lpstr>
      <vt:lpstr>           Javna garaža na Ilijinoj glavici  </vt:lpstr>
      <vt:lpstr>Cilj tripartitnog sporazuma</vt:lpstr>
      <vt:lpstr>Koliko Grad zapravo plaća i što dobiva? </vt:lpstr>
      <vt:lpstr>Zaustavljanje turističkih autobusa – Pile </vt:lpstr>
      <vt:lpstr>Broj autobusa po godinama s naplaćenim prihodom (bez PDV-a) </vt:lpstr>
      <vt:lpstr>Dugovanje agencija (31.10.2014.)</vt:lpstr>
      <vt:lpstr>Koncesijska naknada za žičaru </vt:lpstr>
      <vt:lpstr>Korištenje brenda Dubrovnika </vt:lpstr>
      <vt:lpstr>Grad kupuje Žičaru!</vt:lpstr>
      <vt:lpstr>Upravljanje gradskim zidinama </vt:lpstr>
      <vt:lpstr>DPDS negira zakon ponude i potražnje…</vt:lpstr>
      <vt:lpstr> …što rezultira štetom u proračun</vt:lpstr>
      <vt:lpstr>Prijedlog radnoj skupini za pregovore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Konferencija za novinare  ‘Zrak-zemlja-zrak’</dc:title>
  <dc:creator>pipsic</dc:creator>
  <cp:lastModifiedBy>pipsic</cp:lastModifiedBy>
  <cp:revision>38</cp:revision>
  <cp:lastPrinted>2014-11-17T15:28:29Z</cp:lastPrinted>
  <dcterms:created xsi:type="dcterms:W3CDTF">2014-11-17T12:57:00Z</dcterms:created>
  <dcterms:modified xsi:type="dcterms:W3CDTF">2014-11-18T08:58:26Z</dcterms:modified>
</cp:coreProperties>
</file>